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1" r:id="rId6"/>
    <p:sldId id="262" r:id="rId7"/>
    <p:sldId id="264" r:id="rId8"/>
    <p:sldId id="265" r:id="rId9"/>
    <p:sldId id="267" r:id="rId10"/>
    <p:sldId id="266"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77932731-4E49-4EBF-82AB-F77E87B2A016}"/>
    <pc:docChg chg="modSld">
      <pc:chgData name="Pilamunga, Charles D." userId="6cccb8f7-6328-4831-86d2-458e4a54dcca" providerId="ADAL" clId="{77932731-4E49-4EBF-82AB-F77E87B2A016}" dt="2019-09-20T14:37:19.983" v="1" actId="14100"/>
      <pc:docMkLst>
        <pc:docMk/>
      </pc:docMkLst>
      <pc:sldChg chg="modSp">
        <pc:chgData name="Pilamunga, Charles D." userId="6cccb8f7-6328-4831-86d2-458e4a54dcca" providerId="ADAL" clId="{77932731-4E49-4EBF-82AB-F77E87B2A016}" dt="2019-09-20T14:37:08.889" v="0" actId="14100"/>
        <pc:sldMkLst>
          <pc:docMk/>
          <pc:sldMk cId="49630188" sldId="257"/>
        </pc:sldMkLst>
        <pc:spChg chg="mod">
          <ac:chgData name="Pilamunga, Charles D." userId="6cccb8f7-6328-4831-86d2-458e4a54dcca" providerId="ADAL" clId="{77932731-4E49-4EBF-82AB-F77E87B2A016}" dt="2019-09-20T14:37:08.889" v="0" actId="14100"/>
          <ac:spMkLst>
            <pc:docMk/>
            <pc:sldMk cId="49630188" sldId="257"/>
            <ac:spMk id="5" creationId="{00000000-0000-0000-0000-000000000000}"/>
          </ac:spMkLst>
        </pc:spChg>
      </pc:sldChg>
      <pc:sldChg chg="modSp">
        <pc:chgData name="Pilamunga, Charles D." userId="6cccb8f7-6328-4831-86d2-458e4a54dcca" providerId="ADAL" clId="{77932731-4E49-4EBF-82AB-F77E87B2A016}" dt="2019-09-20T14:37:19.983" v="1" actId="14100"/>
        <pc:sldMkLst>
          <pc:docMk/>
          <pc:sldMk cId="3180597967" sldId="259"/>
        </pc:sldMkLst>
        <pc:spChg chg="mod">
          <ac:chgData name="Pilamunga, Charles D." userId="6cccb8f7-6328-4831-86d2-458e4a54dcca" providerId="ADAL" clId="{77932731-4E49-4EBF-82AB-F77E87B2A016}" dt="2019-09-20T14:37:19.983" v="1" actId="14100"/>
          <ac:spMkLst>
            <pc:docMk/>
            <pc:sldMk cId="3180597967" sldId="259"/>
            <ac:spMk id="3" creationId="{00000000-0000-0000-0000-000000000000}"/>
          </ac:spMkLst>
        </pc:spChg>
      </pc:sldChg>
    </pc:docChg>
  </pc:docChgLst>
  <pc:docChgLst>
    <pc:chgData name="Pilamunga, Charles D." userId="6cccb8f7-6328-4831-86d2-458e4a54dcca" providerId="ADAL" clId="{7D0AA354-F64E-425B-B2C4-A5B074ECD00C}"/>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AC310B-4CD2-BA49-8AFE-C94C15D0079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7385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C310B-4CD2-BA49-8AFE-C94C15D0079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41316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C310B-4CD2-BA49-8AFE-C94C15D0079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324423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C310B-4CD2-BA49-8AFE-C94C15D0079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232645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AC310B-4CD2-BA49-8AFE-C94C15D00792}"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167921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C310B-4CD2-BA49-8AFE-C94C15D00792}"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261862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AC310B-4CD2-BA49-8AFE-C94C15D00792}"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63146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AC310B-4CD2-BA49-8AFE-C94C15D00792}"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412215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C310B-4CD2-BA49-8AFE-C94C15D00792}"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201662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AC310B-4CD2-BA49-8AFE-C94C15D00792}"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72520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AC310B-4CD2-BA49-8AFE-C94C15D00792}"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991AB-535E-0B4F-8CC0-DD2C75387F76}" type="slidenum">
              <a:rPr lang="en-US" smtClean="0"/>
              <a:t>‹#›</a:t>
            </a:fld>
            <a:endParaRPr lang="en-US"/>
          </a:p>
        </p:txBody>
      </p:sp>
    </p:spTree>
    <p:extLst>
      <p:ext uri="{BB962C8B-B14F-4D97-AF65-F5344CB8AC3E}">
        <p14:creationId xmlns:p14="http://schemas.microsoft.com/office/powerpoint/2010/main" val="233018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C310B-4CD2-BA49-8AFE-C94C15D00792}" type="datetimeFigureOut">
              <a:rPr lang="en-US" smtClean="0"/>
              <a:t>9/20/2019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991AB-535E-0B4F-8CC0-DD2C75387F76}" type="slidenum">
              <a:rPr lang="en-US" smtClean="0"/>
              <a:t>‹#›</a:t>
            </a:fld>
            <a:endParaRPr lang="en-US"/>
          </a:p>
        </p:txBody>
      </p:sp>
    </p:spTree>
    <p:extLst>
      <p:ext uri="{BB962C8B-B14F-4D97-AF65-F5344CB8AC3E}">
        <p14:creationId xmlns:p14="http://schemas.microsoft.com/office/powerpoint/2010/main" val="50874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7_R108007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Medieval Christian Europe  (330–1450)</a:t>
            </a:r>
            <a:r>
              <a:rPr lang="en-US" sz="2400" dirty="0">
                <a:solidFill>
                  <a:srgbClr val="DA0202"/>
                </a:solidFill>
              </a:rPr>
              <a:t> </a:t>
            </a:r>
          </a:p>
          <a:p>
            <a:r>
              <a:rPr lang="en-US" sz="2400" b="1" dirty="0"/>
              <a:t>Topic 1 Lesson 7 </a:t>
            </a:r>
            <a:r>
              <a:rPr lang="en-US" sz="2400" dirty="0"/>
              <a:t>The Late Middle Ages: A Time of Upheaval </a:t>
            </a:r>
          </a:p>
        </p:txBody>
      </p:sp>
    </p:spTree>
    <p:extLst>
      <p:ext uri="{BB962C8B-B14F-4D97-AF65-F5344CB8AC3E}">
        <p14:creationId xmlns:p14="http://schemas.microsoft.com/office/powerpoint/2010/main" val="33663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485" y="304074"/>
            <a:ext cx="7620000" cy="461665"/>
          </a:xfrm>
          <a:prstGeom prst="rect">
            <a:avLst/>
          </a:prstGeom>
          <a:noFill/>
        </p:spPr>
        <p:txBody>
          <a:bodyPr vert="horz" rtlCol="0">
            <a:spAutoFit/>
          </a:bodyPr>
          <a:lstStyle/>
          <a:p>
            <a:pPr algn="ctr"/>
            <a:r>
              <a:rPr lang="en-US" sz="2400" b="1" dirty="0">
                <a:solidFill>
                  <a:srgbClr val="0072BC"/>
                </a:solidFill>
              </a:rPr>
              <a:t>The Hundred Years’ War</a:t>
            </a:r>
          </a:p>
        </p:txBody>
      </p:sp>
      <p:sp>
        <p:nvSpPr>
          <p:cNvPr id="3" name="TextBox 2"/>
          <p:cNvSpPr txBox="1"/>
          <p:nvPr/>
        </p:nvSpPr>
        <p:spPr>
          <a:xfrm>
            <a:off x="209732" y="765739"/>
            <a:ext cx="8655594" cy="5632311"/>
          </a:xfrm>
          <a:prstGeom prst="rect">
            <a:avLst/>
          </a:prstGeom>
          <a:noFill/>
        </p:spPr>
        <p:txBody>
          <a:bodyPr vert="horz" wrap="square" rtlCol="0">
            <a:spAutoFit/>
          </a:bodyPr>
          <a:lstStyle/>
          <a:p>
            <a:pPr lvl="0" algn="ctr"/>
            <a:r>
              <a:rPr lang="en-US" sz="2400" dirty="0">
                <a:solidFill>
                  <a:prstClr val="black"/>
                </a:solidFill>
              </a:rPr>
              <a:t>Results of the Long War</a:t>
            </a:r>
          </a:p>
          <a:p>
            <a:pPr marL="342900" lvl="0" indent="-342900">
              <a:buFont typeface="Arial" panose="020B0604020202020204" pitchFamily="34" charset="0"/>
              <a:buChar char="•"/>
            </a:pPr>
            <a:r>
              <a:rPr lang="en-US" sz="2400" dirty="0">
                <a:solidFill>
                  <a:prstClr val="black"/>
                </a:solidFill>
              </a:rPr>
              <a:t>The French will use cannons to recover their lost lands leaving Calais as the only English territory in France</a:t>
            </a:r>
          </a:p>
          <a:p>
            <a:pPr marL="342900" lvl="0" indent="-342900">
              <a:buFont typeface="Arial" panose="020B0604020202020204" pitchFamily="34" charset="0"/>
              <a:buChar char="•"/>
            </a:pPr>
            <a:r>
              <a:rPr lang="en-US" sz="2400" dirty="0">
                <a:solidFill>
                  <a:prstClr val="black"/>
                </a:solidFill>
              </a:rPr>
              <a:t>The French King will expand his power with this feeling of national pride</a:t>
            </a:r>
          </a:p>
          <a:p>
            <a:pPr marL="342900" lvl="0" indent="-342900">
              <a:buFont typeface="Arial" panose="020B0604020202020204" pitchFamily="34" charset="0"/>
              <a:buChar char="•"/>
            </a:pPr>
            <a:r>
              <a:rPr lang="en-US" sz="2400" dirty="0">
                <a:solidFill>
                  <a:prstClr val="black"/>
                </a:solidFill>
              </a:rPr>
              <a:t>The English Parliament will gain more power through the power of the purse as the king needed more funds for the war</a:t>
            </a:r>
          </a:p>
          <a:p>
            <a:pPr marL="342900" lvl="0" indent="-342900">
              <a:buFont typeface="Arial" panose="020B0604020202020204" pitchFamily="34" charset="0"/>
              <a:buChar char="•"/>
            </a:pPr>
            <a:r>
              <a:rPr lang="en-US" sz="2400" dirty="0">
                <a:solidFill>
                  <a:prstClr val="black"/>
                </a:solidFill>
              </a:rPr>
              <a:t>English rulers will turn to overseas trade</a:t>
            </a:r>
          </a:p>
          <a:p>
            <a:pPr lvl="0" algn="ctr"/>
            <a:r>
              <a:rPr lang="en-US" sz="2400" dirty="0">
                <a:solidFill>
                  <a:prstClr val="black"/>
                </a:solidFill>
              </a:rPr>
              <a:t>Change and Recovery</a:t>
            </a:r>
          </a:p>
          <a:p>
            <a:pPr marL="342900" lvl="0" indent="-342900">
              <a:buFont typeface="Arial" panose="020B0604020202020204" pitchFamily="34" charset="0"/>
              <a:buChar char="•"/>
            </a:pPr>
            <a:r>
              <a:rPr lang="en-US" sz="2400" dirty="0">
                <a:solidFill>
                  <a:prstClr val="black"/>
                </a:solidFill>
              </a:rPr>
              <a:t>Longbow and cannons are going to make knights obsolete</a:t>
            </a:r>
          </a:p>
          <a:p>
            <a:pPr marL="342900" lvl="0" indent="-342900">
              <a:buFont typeface="Arial" panose="020B0604020202020204" pitchFamily="34" charset="0"/>
              <a:buChar char="•"/>
            </a:pPr>
            <a:r>
              <a:rPr lang="en-US" sz="2400" dirty="0">
                <a:solidFill>
                  <a:prstClr val="black"/>
                </a:solidFill>
              </a:rPr>
              <a:t>Monarchs are going to need armies, not vassals to fight wars</a:t>
            </a:r>
          </a:p>
          <a:p>
            <a:pPr marL="342900" lvl="0" indent="-342900">
              <a:buFont typeface="Arial" panose="020B0604020202020204" pitchFamily="34" charset="0"/>
              <a:buChar char="•"/>
            </a:pPr>
            <a:r>
              <a:rPr lang="en-US" sz="2400" dirty="0">
                <a:solidFill>
                  <a:prstClr val="black"/>
                </a:solidFill>
              </a:rPr>
              <a:t>Recovery from the Black Plague will lead to trade, new technology development</a:t>
            </a:r>
          </a:p>
          <a:p>
            <a:pPr marL="342900" lvl="0" indent="-342900">
              <a:buFont typeface="Arial" panose="020B0604020202020204" pitchFamily="34" charset="0"/>
              <a:buChar char="•"/>
            </a:pPr>
            <a:r>
              <a:rPr lang="en-US" sz="2400" dirty="0">
                <a:solidFill>
                  <a:prstClr val="black"/>
                </a:solidFill>
              </a:rPr>
              <a:t>All of these things will lead to the Renaissance, The Reformation, and the Age of Exploration </a:t>
            </a:r>
          </a:p>
        </p:txBody>
      </p:sp>
    </p:spTree>
    <p:extLst>
      <p:ext uri="{BB962C8B-B14F-4D97-AF65-F5344CB8AC3E}">
        <p14:creationId xmlns:p14="http://schemas.microsoft.com/office/powerpoint/2010/main" val="20586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73335"/>
            <a:ext cx="7620000" cy="461665"/>
          </a:xfrm>
          <a:prstGeom prst="rect">
            <a:avLst/>
          </a:prstGeom>
          <a:noFill/>
        </p:spPr>
        <p:txBody>
          <a:bodyPr vert="horz" rtlCol="0">
            <a:spAutoFit/>
          </a:bodyPr>
          <a:lstStyle/>
          <a:p>
            <a:pPr algn="ctr"/>
            <a:r>
              <a:rPr lang="en-US" sz="2400" b="1" dirty="0">
                <a:solidFill>
                  <a:srgbClr val="0072BC"/>
                </a:solidFill>
              </a:rPr>
              <a:t>The Hundred Years’ War</a:t>
            </a:r>
          </a:p>
        </p:txBody>
      </p:sp>
      <p:pic>
        <p:nvPicPr>
          <p:cNvPr id="3" name="Picture 2" descr="HSWH_SC_LSN_M0015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870857"/>
            <a:ext cx="8388531" cy="48641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The English and French battled for control of France. Analyze Maps What regions of France did England gain between 1337 and 1429?</a:t>
            </a:r>
          </a:p>
        </p:txBody>
      </p:sp>
    </p:spTree>
    <p:extLst>
      <p:ext uri="{BB962C8B-B14F-4D97-AF65-F5344CB8AC3E}">
        <p14:creationId xmlns:p14="http://schemas.microsoft.com/office/powerpoint/2010/main" val="114451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Hundred Years’ War</a:t>
            </a:r>
          </a:p>
        </p:txBody>
      </p:sp>
      <p:pic>
        <p:nvPicPr>
          <p:cNvPr id="3" name="Picture 2" descr="HSWH_SC_L07_A0002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During the Hundred Years' War, weapons technology and mastery greatly influenced the outcome of specific battles. Analyze Charts Why might the longbow have been a more valuable weapon in war?</a:t>
            </a:r>
          </a:p>
        </p:txBody>
      </p:sp>
    </p:spTree>
    <p:extLst>
      <p:ext uri="{BB962C8B-B14F-4D97-AF65-F5344CB8AC3E}">
        <p14:creationId xmlns:p14="http://schemas.microsoft.com/office/powerpoint/2010/main" val="283404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61665"/>
          </a:xfrm>
          <a:prstGeom prst="rect">
            <a:avLst/>
          </a:prstGeom>
          <a:noFill/>
        </p:spPr>
        <p:txBody>
          <a:bodyPr vert="horz" rtlCol="0">
            <a:spAutoFit/>
          </a:bodyPr>
          <a:lstStyle/>
          <a:p>
            <a:pPr algn="ctr"/>
            <a:r>
              <a:rPr lang="en-US" sz="2400" b="1" dirty="0">
                <a:solidFill>
                  <a:srgbClr val="0072BC"/>
                </a:solidFill>
              </a:rPr>
              <a:t>Learning Objectives</a:t>
            </a:r>
          </a:p>
        </p:txBody>
      </p:sp>
      <p:sp>
        <p:nvSpPr>
          <p:cNvPr id="5" name="TextBox 4"/>
          <p:cNvSpPr txBox="1"/>
          <p:nvPr/>
        </p:nvSpPr>
        <p:spPr>
          <a:xfrm>
            <a:off x="279400" y="2032000"/>
            <a:ext cx="8458200" cy="2308324"/>
          </a:xfrm>
          <a:prstGeom prst="rect">
            <a:avLst/>
          </a:prstGeom>
          <a:noFill/>
        </p:spPr>
        <p:txBody>
          <a:bodyPr vert="horz" wrap="square" rtlCol="0">
            <a:spAutoFit/>
          </a:bodyPr>
          <a:lstStyle/>
          <a:p>
            <a:pPr marL="342900" indent="-342900">
              <a:buChar char="•"/>
            </a:pPr>
            <a:r>
              <a:rPr lang="en-US" sz="2400" dirty="0"/>
              <a:t>Understand how the Black Death caused social and economic decline.</a:t>
            </a:r>
          </a:p>
          <a:p>
            <a:pPr marL="342900" indent="-342900">
              <a:buChar char="•"/>
            </a:pPr>
            <a:r>
              <a:rPr lang="en-US" sz="2400" dirty="0"/>
              <a:t>Describe the problems facing the Church in the late Middle Ages and how the Church reacted.</a:t>
            </a:r>
          </a:p>
          <a:p>
            <a:pPr marL="342900" indent="-342900">
              <a:buChar char="•"/>
            </a:pPr>
            <a:r>
              <a:rPr lang="en-US" sz="2400" dirty="0"/>
              <a:t>Summarize the causes, turning points, and effects of the Hundred Years' War.</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Medieval Christian Europe  (330–1450)</a:t>
            </a:r>
            <a:r>
              <a:rPr lang="en-US" sz="2400" dirty="0">
                <a:solidFill>
                  <a:srgbClr val="DA0202"/>
                </a:solidFill>
              </a:rPr>
              <a:t> </a:t>
            </a:r>
          </a:p>
          <a:p>
            <a:r>
              <a:rPr lang="en-US" sz="2400" b="1"/>
              <a:t>Topic 1 Lesson </a:t>
            </a:r>
            <a:r>
              <a:rPr lang="en-US" sz="2400" b="1" dirty="0"/>
              <a:t>7 </a:t>
            </a:r>
            <a:r>
              <a:rPr lang="en-US" sz="2400" dirty="0"/>
              <a:t>The Late Middle Ages: A Time of Upheaval </a:t>
            </a:r>
          </a:p>
        </p:txBody>
      </p:sp>
    </p:spTree>
    <p:extLst>
      <p:ext uri="{BB962C8B-B14F-4D97-AF65-F5344CB8AC3E}">
        <p14:creationId xmlns:p14="http://schemas.microsoft.com/office/powerpoint/2010/main" val="4963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Black Death Spreads Across Europe</a:t>
            </a:r>
          </a:p>
        </p:txBody>
      </p:sp>
      <p:sp>
        <p:nvSpPr>
          <p:cNvPr id="3" name="TextBox 2"/>
          <p:cNvSpPr txBox="1"/>
          <p:nvPr/>
        </p:nvSpPr>
        <p:spPr>
          <a:xfrm>
            <a:off x="279400" y="1460500"/>
            <a:ext cx="8533674" cy="4893647"/>
          </a:xfrm>
          <a:prstGeom prst="rect">
            <a:avLst/>
          </a:prstGeom>
          <a:noFill/>
        </p:spPr>
        <p:txBody>
          <a:bodyPr vert="horz" wrap="square" rtlCol="0">
            <a:spAutoFit/>
          </a:bodyPr>
          <a:lstStyle/>
          <a:p>
            <a:pPr algn="ctr"/>
            <a:r>
              <a:rPr lang="en-US" sz="2400" dirty="0"/>
              <a:t>A Global Epidemic</a:t>
            </a:r>
          </a:p>
          <a:p>
            <a:pPr marL="342900" indent="-342900">
              <a:buFont typeface="Arial" panose="020B0604020202020204" pitchFamily="34" charset="0"/>
              <a:buChar char="•"/>
            </a:pPr>
            <a:r>
              <a:rPr lang="en-US" sz="2400" dirty="0"/>
              <a:t>A strain of the plague comes from the Mongols. It starts in China and as trade caravans head east the plague is in the caravans</a:t>
            </a:r>
          </a:p>
          <a:p>
            <a:pPr algn="ctr"/>
            <a:endParaRPr lang="en-US" sz="2400" dirty="0"/>
          </a:p>
          <a:p>
            <a:pPr algn="ctr"/>
            <a:r>
              <a:rPr lang="en-US" sz="2400" dirty="0"/>
              <a:t>The Arrival</a:t>
            </a:r>
          </a:p>
          <a:p>
            <a:pPr marL="342900" indent="-342900">
              <a:buFont typeface="Arial" panose="020B0604020202020204" pitchFamily="34" charset="0"/>
              <a:buChar char="•"/>
            </a:pPr>
            <a:r>
              <a:rPr lang="en-US" sz="2400" dirty="0"/>
              <a:t>In 1347 Genoese ships coming from </a:t>
            </a:r>
            <a:r>
              <a:rPr lang="en-US" sz="2400" dirty="0" err="1"/>
              <a:t>Caffa</a:t>
            </a:r>
            <a:r>
              <a:rPr lang="en-US" sz="2400" dirty="0"/>
              <a:t> land in Messina, Sicily. These ships bring the plague</a:t>
            </a:r>
          </a:p>
          <a:p>
            <a:pPr marL="342900" indent="-342900">
              <a:buFont typeface="Arial" panose="020B0604020202020204" pitchFamily="34" charset="0"/>
              <a:buChar char="•"/>
            </a:pPr>
            <a:r>
              <a:rPr lang="en-US" sz="2400" dirty="0"/>
              <a:t>One in 3 people die</a:t>
            </a:r>
          </a:p>
          <a:p>
            <a:pPr marL="342900" indent="-342900">
              <a:buFont typeface="Arial" panose="020B0604020202020204" pitchFamily="34" charset="0"/>
              <a:buChar char="•"/>
            </a:pPr>
            <a:endParaRPr lang="en-US" sz="2400" dirty="0"/>
          </a:p>
          <a:p>
            <a:pPr algn="ctr"/>
            <a:r>
              <a:rPr lang="en-US" sz="2400" dirty="0"/>
              <a:t>Social Upheaval</a:t>
            </a:r>
          </a:p>
          <a:p>
            <a:pPr marL="342900" indent="-342900">
              <a:buFont typeface="Arial" panose="020B0604020202020204" pitchFamily="34" charset="0"/>
              <a:buChar char="•"/>
            </a:pPr>
            <a:r>
              <a:rPr lang="en-US" sz="2400" dirty="0"/>
              <a:t>With no way to stop the disease people turned to magic, witchcraft, self flagellation, hiding from the disease.</a:t>
            </a:r>
          </a:p>
          <a:p>
            <a:pPr marL="342900" indent="-342900">
              <a:buFont typeface="Arial" panose="020B0604020202020204" pitchFamily="34" charset="0"/>
              <a:buChar char="•"/>
            </a:pPr>
            <a:r>
              <a:rPr lang="en-US" sz="2400" dirty="0"/>
              <a:t>They will also blame the Jews and kill thousands</a:t>
            </a:r>
          </a:p>
        </p:txBody>
      </p:sp>
    </p:spTree>
    <p:extLst>
      <p:ext uri="{BB962C8B-B14F-4D97-AF65-F5344CB8AC3E}">
        <p14:creationId xmlns:p14="http://schemas.microsoft.com/office/powerpoint/2010/main" val="295647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Black Death Spreads Across Europe</a:t>
            </a:r>
          </a:p>
        </p:txBody>
      </p:sp>
      <p:sp>
        <p:nvSpPr>
          <p:cNvPr id="3" name="TextBox 2"/>
          <p:cNvSpPr txBox="1"/>
          <p:nvPr/>
        </p:nvSpPr>
        <p:spPr>
          <a:xfrm>
            <a:off x="279400" y="1460500"/>
            <a:ext cx="8717844" cy="3785652"/>
          </a:xfrm>
          <a:prstGeom prst="rect">
            <a:avLst/>
          </a:prstGeom>
          <a:noFill/>
        </p:spPr>
        <p:txBody>
          <a:bodyPr vert="horz" wrap="square" rtlCol="0">
            <a:spAutoFit/>
          </a:bodyPr>
          <a:lstStyle/>
          <a:p>
            <a:pPr lvl="0" algn="ctr"/>
            <a:r>
              <a:rPr lang="en-US" sz="2400" dirty="0">
                <a:solidFill>
                  <a:prstClr val="black"/>
                </a:solidFill>
              </a:rPr>
              <a:t>Economic Impact</a:t>
            </a:r>
          </a:p>
          <a:p>
            <a:pPr marL="342900" lvl="0" indent="-342900">
              <a:buFont typeface="Arial" panose="020B0604020202020204" pitchFamily="34" charset="0"/>
              <a:buChar char="•"/>
            </a:pPr>
            <a:r>
              <a:rPr lang="en-US" sz="2400" dirty="0">
                <a:solidFill>
                  <a:prstClr val="black"/>
                </a:solidFill>
              </a:rPr>
              <a:t>With so many deaths production will decline and survivors will demand higher wages</a:t>
            </a:r>
          </a:p>
          <a:p>
            <a:pPr marL="342900" lvl="0" indent="-342900">
              <a:buFont typeface="Arial" panose="020B0604020202020204" pitchFamily="34" charset="0"/>
              <a:buChar char="•"/>
            </a:pPr>
            <a:r>
              <a:rPr lang="en-US" sz="2400" dirty="0">
                <a:solidFill>
                  <a:prstClr val="black"/>
                </a:solidFill>
              </a:rPr>
              <a:t>This leads to higher prices for goods</a:t>
            </a:r>
          </a:p>
          <a:p>
            <a:pPr marL="342900" lvl="0" indent="-342900">
              <a:buFont typeface="Arial" panose="020B0604020202020204" pitchFamily="34" charset="0"/>
              <a:buChar char="•"/>
            </a:pPr>
            <a:r>
              <a:rPr lang="en-US" sz="2400" dirty="0">
                <a:solidFill>
                  <a:prstClr val="black"/>
                </a:solidFill>
              </a:rPr>
              <a:t>Eventually higher wages will lead to market economies and the end of the medieval order</a:t>
            </a:r>
          </a:p>
          <a:p>
            <a:pPr marL="342900" lvl="0" indent="-342900">
              <a:buFont typeface="Arial" panose="020B0604020202020204" pitchFamily="34" charset="0"/>
              <a:buChar char="•"/>
            </a:pPr>
            <a:r>
              <a:rPr lang="en-US" sz="2400" dirty="0">
                <a:solidFill>
                  <a:prstClr val="black"/>
                </a:solidFill>
              </a:rPr>
              <a:t>Nobles are going to lose out because of the rise of wages with the loss of peasantry will make them lose money</a:t>
            </a:r>
          </a:p>
          <a:p>
            <a:pPr marL="342900" lvl="0" indent="-342900">
              <a:buFont typeface="Arial" panose="020B0604020202020204" pitchFamily="34" charset="0"/>
              <a:buChar char="•"/>
            </a:pPr>
            <a:r>
              <a:rPr lang="en-US" sz="2400" dirty="0">
                <a:solidFill>
                  <a:prstClr val="black"/>
                </a:solidFill>
              </a:rPr>
              <a:t>Monarchies are going to get stronger because they are going to be able to tax merchants in the cities who survived.</a:t>
            </a:r>
          </a:p>
        </p:txBody>
      </p:sp>
    </p:spTree>
    <p:extLst>
      <p:ext uri="{BB962C8B-B14F-4D97-AF65-F5344CB8AC3E}">
        <p14:creationId xmlns:p14="http://schemas.microsoft.com/office/powerpoint/2010/main" val="318059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Black Death Spreads Across Europe</a:t>
            </a:r>
          </a:p>
        </p:txBody>
      </p:sp>
      <p:pic>
        <p:nvPicPr>
          <p:cNvPr id="3" name="Picture 2" descr="HSWH_SC_LSN_M0014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The Black Death spread so quickly and was so deadly that entire villages were wiped out. Analyze Maps Where did the plague originate, and why do you think the plague reached certain areas more quickly than others?</a:t>
            </a:r>
          </a:p>
        </p:txBody>
      </p:sp>
    </p:spTree>
    <p:extLst>
      <p:ext uri="{BB962C8B-B14F-4D97-AF65-F5344CB8AC3E}">
        <p14:creationId xmlns:p14="http://schemas.microsoft.com/office/powerpoint/2010/main" val="38085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Black Death Spreads Across Europe</a:t>
            </a:r>
          </a:p>
        </p:txBody>
      </p:sp>
      <p:pic>
        <p:nvPicPr>
          <p:cNvPr id="3" name="Picture 2" descr="HSWH_SC_L07_R108007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This medieval illustration shows a man dying of the plague. Boils erupting all over the body was a sign that the plague would likely claim more victims because the disease spread through contact.</a:t>
            </a:r>
          </a:p>
        </p:txBody>
      </p:sp>
    </p:spTree>
    <p:extLst>
      <p:ext uri="{BB962C8B-B14F-4D97-AF65-F5344CB8AC3E}">
        <p14:creationId xmlns:p14="http://schemas.microsoft.com/office/powerpoint/2010/main" val="407594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90026"/>
            <a:ext cx="7620000" cy="461665"/>
          </a:xfrm>
          <a:prstGeom prst="rect">
            <a:avLst/>
          </a:prstGeom>
          <a:noFill/>
        </p:spPr>
        <p:txBody>
          <a:bodyPr vert="horz" rtlCol="0">
            <a:spAutoFit/>
          </a:bodyPr>
          <a:lstStyle/>
          <a:p>
            <a:pPr algn="ctr"/>
            <a:r>
              <a:rPr lang="en-US" sz="2400" b="1" dirty="0">
                <a:solidFill>
                  <a:srgbClr val="0072BC"/>
                </a:solidFill>
              </a:rPr>
              <a:t>Crisis in the Church</a:t>
            </a:r>
          </a:p>
        </p:txBody>
      </p:sp>
      <p:sp>
        <p:nvSpPr>
          <p:cNvPr id="3" name="TextBox 2"/>
          <p:cNvSpPr txBox="1"/>
          <p:nvPr/>
        </p:nvSpPr>
        <p:spPr>
          <a:xfrm>
            <a:off x="279399" y="675277"/>
            <a:ext cx="8699137" cy="5632311"/>
          </a:xfrm>
          <a:prstGeom prst="rect">
            <a:avLst/>
          </a:prstGeom>
          <a:noFill/>
        </p:spPr>
        <p:txBody>
          <a:bodyPr vert="horz" wrap="square" rtlCol="0">
            <a:spAutoFit/>
          </a:bodyPr>
          <a:lstStyle/>
          <a:p>
            <a:pPr algn="ctr"/>
            <a:r>
              <a:rPr lang="en-US" sz="2400" dirty="0"/>
              <a:t>Divisions in the Church</a:t>
            </a:r>
          </a:p>
          <a:p>
            <a:pPr marL="342900" indent="-342900">
              <a:buFont typeface="Arial" panose="020B0604020202020204" pitchFamily="34" charset="0"/>
              <a:buChar char="•"/>
            </a:pPr>
            <a:r>
              <a:rPr lang="en-US" sz="2400" dirty="0"/>
              <a:t>In 1309 Pope Clement V moves the Papal Court from Rome to Avignon. </a:t>
            </a:r>
          </a:p>
          <a:p>
            <a:pPr marL="342900" indent="-342900">
              <a:buFont typeface="Arial" panose="020B0604020202020204" pitchFamily="34" charset="0"/>
              <a:buChar char="•"/>
            </a:pPr>
            <a:r>
              <a:rPr lang="en-US" sz="2400" dirty="0"/>
              <a:t>In 1378 reformers in the Church chose a Pope in Rome. French cardinals will elect their own Pope</a:t>
            </a:r>
          </a:p>
          <a:p>
            <a:pPr marL="342900" indent="-342900">
              <a:buFont typeface="Arial" panose="020B0604020202020204" pitchFamily="34" charset="0"/>
              <a:buChar char="•"/>
            </a:pPr>
            <a:r>
              <a:rPr lang="en-US" sz="2400" dirty="0"/>
              <a:t>There will be 2 or 3 Popes at the same time, creating a Schism</a:t>
            </a:r>
          </a:p>
          <a:p>
            <a:pPr marL="342900" indent="-342900">
              <a:buFont typeface="Arial" panose="020B0604020202020204" pitchFamily="34" charset="0"/>
              <a:buChar char="•"/>
            </a:pPr>
            <a:r>
              <a:rPr lang="en-US" sz="2400" dirty="0"/>
              <a:t>This will weaken its moral authority</a:t>
            </a:r>
          </a:p>
          <a:p>
            <a:pPr algn="ctr"/>
            <a:r>
              <a:rPr lang="en-US" sz="2400" dirty="0"/>
              <a:t>New Heresies Threaten the Church</a:t>
            </a:r>
          </a:p>
          <a:p>
            <a:pPr marL="342900" indent="-342900">
              <a:buFont typeface="Arial" panose="020B0604020202020204" pitchFamily="34" charset="0"/>
              <a:buChar char="•"/>
            </a:pPr>
            <a:r>
              <a:rPr lang="en-US" sz="2400" dirty="0"/>
              <a:t>John Wycliffe will attack corruption of the Church in England</a:t>
            </a:r>
          </a:p>
          <a:p>
            <a:pPr marL="342900" indent="-342900">
              <a:buFont typeface="Arial" panose="020B0604020202020204" pitchFamily="34" charset="0"/>
              <a:buChar char="•"/>
            </a:pPr>
            <a:r>
              <a:rPr lang="en-US" sz="2400" dirty="0"/>
              <a:t>Wycliffe insists that the Bible is the source of all Christian truth</a:t>
            </a:r>
          </a:p>
          <a:p>
            <a:pPr marL="342900" indent="-342900">
              <a:buFont typeface="Arial" panose="020B0604020202020204" pitchFamily="34" charset="0"/>
              <a:buChar char="•"/>
            </a:pPr>
            <a:r>
              <a:rPr lang="en-US" sz="2400" dirty="0"/>
              <a:t>His ideas will be taking to Bohemia and Jan Hus will call for reform</a:t>
            </a:r>
          </a:p>
          <a:p>
            <a:pPr marL="342900" indent="-342900">
              <a:buFont typeface="Arial" panose="020B0604020202020204" pitchFamily="34" charset="0"/>
              <a:buChar char="•"/>
            </a:pPr>
            <a:r>
              <a:rPr lang="en-US" sz="2400" dirty="0"/>
              <a:t>Wycliffe and his followers will be persecuted</a:t>
            </a:r>
          </a:p>
          <a:p>
            <a:pPr marL="342900" indent="-342900">
              <a:buFont typeface="Arial" panose="020B0604020202020204" pitchFamily="34" charset="0"/>
              <a:buChar char="•"/>
            </a:pPr>
            <a:r>
              <a:rPr lang="en-US" sz="2400" dirty="0"/>
              <a:t>Jan Hus will be found guilty of heresy and burned at the stake</a:t>
            </a:r>
          </a:p>
          <a:p>
            <a:pPr marL="342900" indent="-342900">
              <a:buFont typeface="Arial" panose="020B0604020202020204" pitchFamily="34" charset="0"/>
              <a:buChar char="•"/>
            </a:pPr>
            <a:r>
              <a:rPr lang="en-US" sz="2400" dirty="0"/>
              <a:t>Their ideas will carry on to other reformers who will eventually split the Catholic Church</a:t>
            </a:r>
          </a:p>
        </p:txBody>
      </p:sp>
    </p:spTree>
    <p:extLst>
      <p:ext uri="{BB962C8B-B14F-4D97-AF65-F5344CB8AC3E}">
        <p14:creationId xmlns:p14="http://schemas.microsoft.com/office/powerpoint/2010/main" val="309514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Crisis in the Church</a:t>
            </a:r>
          </a:p>
        </p:txBody>
      </p:sp>
      <p:pic>
        <p:nvPicPr>
          <p:cNvPr id="3" name="Picture 2" descr="HSWH_SC_L07_R108008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Pope Clement V receives a noblewoman at the papal court in Avignon. Papal wealth would bring later trouble to the Church.</a:t>
            </a:r>
          </a:p>
        </p:txBody>
      </p:sp>
    </p:spTree>
    <p:extLst>
      <p:ext uri="{BB962C8B-B14F-4D97-AF65-F5344CB8AC3E}">
        <p14:creationId xmlns:p14="http://schemas.microsoft.com/office/powerpoint/2010/main" val="90944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68" y="24452"/>
            <a:ext cx="7620000" cy="461665"/>
          </a:xfrm>
          <a:prstGeom prst="rect">
            <a:avLst/>
          </a:prstGeom>
          <a:noFill/>
        </p:spPr>
        <p:txBody>
          <a:bodyPr vert="horz" rtlCol="0">
            <a:spAutoFit/>
          </a:bodyPr>
          <a:lstStyle/>
          <a:p>
            <a:pPr algn="ctr"/>
            <a:r>
              <a:rPr lang="en-US" sz="2400" b="1" dirty="0">
                <a:solidFill>
                  <a:srgbClr val="0072BC"/>
                </a:solidFill>
              </a:rPr>
              <a:t>The Hundred Years’ War</a:t>
            </a:r>
          </a:p>
        </p:txBody>
      </p:sp>
      <p:sp>
        <p:nvSpPr>
          <p:cNvPr id="3" name="TextBox 2"/>
          <p:cNvSpPr txBox="1"/>
          <p:nvPr/>
        </p:nvSpPr>
        <p:spPr>
          <a:xfrm>
            <a:off x="279400" y="635000"/>
            <a:ext cx="8585926" cy="6001643"/>
          </a:xfrm>
          <a:prstGeom prst="rect">
            <a:avLst/>
          </a:prstGeom>
          <a:noFill/>
        </p:spPr>
        <p:txBody>
          <a:bodyPr vert="horz" wrap="square" rtlCol="0">
            <a:spAutoFit/>
          </a:bodyPr>
          <a:lstStyle/>
          <a:p>
            <a:pPr algn="ctr"/>
            <a:r>
              <a:rPr lang="en-US" sz="2400" dirty="0"/>
              <a:t>Rival Powers: England and France</a:t>
            </a:r>
          </a:p>
          <a:p>
            <a:pPr marL="342900" indent="-342900">
              <a:buFont typeface="Arial" panose="020B0604020202020204" pitchFamily="34" charset="0"/>
              <a:buChar char="•"/>
            </a:pPr>
            <a:r>
              <a:rPr lang="en-US" sz="2400" dirty="0"/>
              <a:t>Edward III of England is going to claim the French crown in 1337</a:t>
            </a:r>
          </a:p>
          <a:p>
            <a:pPr marL="342900" indent="-342900">
              <a:buFont typeface="Arial" panose="020B0604020202020204" pitchFamily="34" charset="0"/>
              <a:buChar char="•"/>
            </a:pPr>
            <a:r>
              <a:rPr lang="en-US" sz="2400" dirty="0"/>
              <a:t>Economic rivalry and national pride is going to make them continue fighting</a:t>
            </a:r>
          </a:p>
          <a:p>
            <a:pPr marL="342900" indent="-342900">
              <a:buFont typeface="Arial" panose="020B0604020202020204" pitchFamily="34" charset="0"/>
              <a:buChar char="•"/>
            </a:pPr>
            <a:endParaRPr lang="en-US" sz="2400" dirty="0"/>
          </a:p>
          <a:p>
            <a:pPr algn="ctr"/>
            <a:r>
              <a:rPr lang="en-US" sz="2400" dirty="0"/>
              <a:t>Early Victories for England</a:t>
            </a:r>
          </a:p>
          <a:p>
            <a:pPr marL="342900" indent="-342900">
              <a:buFont typeface="Arial" panose="020B0604020202020204" pitchFamily="34" charset="0"/>
              <a:buChar char="•"/>
            </a:pPr>
            <a:r>
              <a:rPr lang="en-US" sz="2400" dirty="0"/>
              <a:t>England is going to be in control at first because of the longbow</a:t>
            </a:r>
          </a:p>
          <a:p>
            <a:pPr marL="342900" indent="-342900">
              <a:buFont typeface="Arial" panose="020B0604020202020204" pitchFamily="34" charset="0"/>
              <a:buChar char="•"/>
            </a:pPr>
            <a:r>
              <a:rPr lang="en-US" sz="2400" dirty="0"/>
              <a:t>Just when it looks like England is going to win the war a miracle happens</a:t>
            </a:r>
          </a:p>
          <a:p>
            <a:pPr marL="342900" indent="-342900">
              <a:buFont typeface="Arial" panose="020B0604020202020204" pitchFamily="34" charset="0"/>
              <a:buChar char="•"/>
            </a:pPr>
            <a:endParaRPr lang="en-US" sz="2400" dirty="0"/>
          </a:p>
          <a:p>
            <a:pPr algn="ctr"/>
            <a:r>
              <a:rPr lang="en-US" sz="2400" dirty="0"/>
              <a:t>Joan of Arc</a:t>
            </a:r>
          </a:p>
          <a:p>
            <a:pPr marL="342900" indent="-342900">
              <a:buFont typeface="Arial" panose="020B0604020202020204" pitchFamily="34" charset="0"/>
              <a:buChar char="•"/>
            </a:pPr>
            <a:r>
              <a:rPr lang="en-US" sz="2400" dirty="0"/>
              <a:t>In 1429 Joan is going to meet with the French King Charles VII</a:t>
            </a:r>
          </a:p>
          <a:p>
            <a:pPr marL="342900" indent="-342900">
              <a:buFont typeface="Arial" panose="020B0604020202020204" pitchFamily="34" charset="0"/>
              <a:buChar char="•"/>
            </a:pPr>
            <a:r>
              <a:rPr lang="en-US" sz="2400" dirty="0"/>
              <a:t>She convinces him to let her lead his armies</a:t>
            </a:r>
          </a:p>
          <a:p>
            <a:pPr marL="342900" indent="-342900">
              <a:buFont typeface="Arial" panose="020B0604020202020204" pitchFamily="34" charset="0"/>
              <a:buChar char="•"/>
            </a:pPr>
            <a:r>
              <a:rPr lang="en-US" sz="2400" dirty="0"/>
              <a:t>In one year she leads the French to several victories</a:t>
            </a:r>
          </a:p>
          <a:p>
            <a:pPr marL="342900" indent="-342900">
              <a:buFont typeface="Arial" panose="020B0604020202020204" pitchFamily="34" charset="0"/>
              <a:buChar char="•"/>
            </a:pPr>
            <a:r>
              <a:rPr lang="en-US" sz="2400" dirty="0"/>
              <a:t>The English will capture her and burn her at the stake for witchcraft. Later she will be declared a saint</a:t>
            </a:r>
          </a:p>
        </p:txBody>
      </p:sp>
    </p:spTree>
    <p:extLst>
      <p:ext uri="{BB962C8B-B14F-4D97-AF65-F5344CB8AC3E}">
        <p14:creationId xmlns:p14="http://schemas.microsoft.com/office/powerpoint/2010/main" val="782298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TotalTime>
  <Words>834</Words>
  <Application>Microsoft Office PowerPoint</Application>
  <PresentationFormat>On-screen Show (4:3)</PresentationFormat>
  <Paragraphs>74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11</cp:revision>
  <dcterms:created xsi:type="dcterms:W3CDTF">2014-12-05T18:51:52Z</dcterms:created>
  <dcterms:modified xsi:type="dcterms:W3CDTF">2019-09-20T14:37:30Z</dcterms:modified>
</cp:coreProperties>
</file>